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verage"/>
      <p:regular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regular.fntdata"/><Relationship Id="rId14" Type="http://schemas.openxmlformats.org/officeDocument/2006/relationships/font" Target="fonts/Average-regular.fntdata"/><Relationship Id="rId16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d78e1f88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d78e1f88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d78e1f88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d78e1f88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d78e1f88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d78e1f88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d78e1f88b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d78e1f88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d78e1f88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d78e1f88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d78e1f88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d78e1f88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d852f719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d852f719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hyperlink" Target="http://whc.unesco.org/en/list/" TargetMode="External"/><Relationship Id="rId5" Type="http://schemas.openxmlformats.org/officeDocument/2006/relationships/hyperlink" Target="http://patrimonio.bienes.cl/" TargetMode="External"/><Relationship Id="rId6" Type="http://schemas.openxmlformats.org/officeDocument/2006/relationships/hyperlink" Target="https://rutas.bienes.cl/" TargetMode="External"/><Relationship Id="rId7" Type="http://schemas.openxmlformats.org/officeDocument/2006/relationships/hyperlink" Target="https://www.cultura.gob.cl/wp-content/uploads/2012/05/mapa-rm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Día del Patrimonio  cultural en Chile 2021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0" y="4350901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COLEGIO POLIVALENTE FRANCISCO RAMIREZ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DEPARTAMENTO DE HISTORIA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PROFESORA FRANCISCA SANZANA M.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¿Qué significa patrimonio?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89450" y="1554450"/>
            <a:ext cx="8057700" cy="2420700"/>
          </a:xfrm>
          <a:prstGeom prst="rect">
            <a:avLst/>
          </a:prstGeom>
          <a:solidFill>
            <a:srgbClr val="D0E0E3"/>
          </a:solidFill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000000"/>
                </a:solidFill>
              </a:rPr>
              <a:t>“Es e</a:t>
            </a:r>
            <a:r>
              <a:rPr lang="es" sz="2100">
                <a:solidFill>
                  <a:srgbClr val="000000"/>
                </a:solidFill>
              </a:rPr>
              <a:t>l legado cultural que recibimos del pasado, que vivimos en el presente y que transmitiremos a las generaciones futuras”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100">
                <a:solidFill>
                  <a:srgbClr val="000000"/>
                </a:solidFill>
              </a:rPr>
              <a:t>El patrimonio de una nación lo conforman el territorio que ocupa, su flora y fauna, y las creaciones y expresiones de las personas y sus comunidades que lo han habitado y proporcionan una identidad y cohesión.</a:t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7000875" y="4697025"/>
            <a:ext cx="1831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latin typeface="Average"/>
                <a:ea typeface="Average"/>
                <a:cs typeface="Average"/>
                <a:sym typeface="Average"/>
              </a:rPr>
              <a:t>VALPARAÍSO</a:t>
            </a:r>
            <a:endParaRPr b="1" sz="15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2811750" y="715825"/>
            <a:ext cx="3520500" cy="5727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TIPOS DE PATRIMONIO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1235675" y="1678175"/>
            <a:ext cx="1711500" cy="5727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2100">
                <a:solidFill>
                  <a:schemeClr val="lt1"/>
                </a:solidFill>
              </a:rPr>
              <a:t>NATURAL</a:t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5545850" y="1678175"/>
            <a:ext cx="1711500" cy="5727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2100">
                <a:solidFill>
                  <a:schemeClr val="lt1"/>
                </a:solidFill>
              </a:rPr>
              <a:t>CULTURAL</a:t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4041475" y="2640525"/>
            <a:ext cx="1868700" cy="5727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2100">
                <a:solidFill>
                  <a:schemeClr val="lt1"/>
                </a:solidFill>
              </a:rPr>
              <a:t>TANGIBLE</a:t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6917975" y="2640525"/>
            <a:ext cx="1868700" cy="5727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2100">
                <a:solidFill>
                  <a:schemeClr val="lt1"/>
                </a:solidFill>
              </a:rPr>
              <a:t>IN</a:t>
            </a:r>
            <a:r>
              <a:rPr b="1" lang="es" sz="2100">
                <a:solidFill>
                  <a:schemeClr val="lt1"/>
                </a:solidFill>
              </a:rPr>
              <a:t>TANGIBLE</a:t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2537125" y="3573500"/>
            <a:ext cx="1868700" cy="5727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2100">
                <a:solidFill>
                  <a:schemeClr val="lt1"/>
                </a:solidFill>
              </a:rPr>
              <a:t>MUEBLE</a:t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5388650" y="3602875"/>
            <a:ext cx="1868700" cy="5727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2100">
                <a:solidFill>
                  <a:schemeClr val="lt1"/>
                </a:solidFill>
              </a:rPr>
              <a:t>IN</a:t>
            </a:r>
            <a:r>
              <a:rPr b="1" lang="es" sz="2100">
                <a:solidFill>
                  <a:schemeClr val="lt1"/>
                </a:solidFill>
              </a:rPr>
              <a:t>MUEBLE</a:t>
            </a:r>
            <a:endParaRPr b="1" sz="2100">
              <a:solidFill>
                <a:schemeClr val="lt1"/>
              </a:solidFill>
            </a:endParaRPr>
          </a:p>
        </p:txBody>
      </p:sp>
      <p:cxnSp>
        <p:nvCxnSpPr>
          <p:cNvPr id="79" name="Google Shape;79;p15"/>
          <p:cNvCxnSpPr>
            <a:stCxn id="72" idx="2"/>
            <a:endCxn id="73" idx="0"/>
          </p:cNvCxnSpPr>
          <p:nvPr/>
        </p:nvCxnSpPr>
        <p:spPr>
          <a:xfrm flipH="1">
            <a:off x="2091300" y="1288525"/>
            <a:ext cx="2480700" cy="38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0" name="Google Shape;80;p15"/>
          <p:cNvCxnSpPr>
            <a:stCxn id="72" idx="2"/>
            <a:endCxn id="74" idx="0"/>
          </p:cNvCxnSpPr>
          <p:nvPr/>
        </p:nvCxnSpPr>
        <p:spPr>
          <a:xfrm>
            <a:off x="4572000" y="1288525"/>
            <a:ext cx="1829700" cy="38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1" name="Google Shape;81;p15"/>
          <p:cNvCxnSpPr>
            <a:stCxn id="74" idx="2"/>
            <a:endCxn id="75" idx="0"/>
          </p:cNvCxnSpPr>
          <p:nvPr/>
        </p:nvCxnSpPr>
        <p:spPr>
          <a:xfrm flipH="1">
            <a:off x="4975700" y="2250875"/>
            <a:ext cx="1425900" cy="38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2" name="Google Shape;82;p15"/>
          <p:cNvCxnSpPr>
            <a:stCxn id="74" idx="2"/>
            <a:endCxn id="76" idx="0"/>
          </p:cNvCxnSpPr>
          <p:nvPr/>
        </p:nvCxnSpPr>
        <p:spPr>
          <a:xfrm>
            <a:off x="6401600" y="2250875"/>
            <a:ext cx="1450800" cy="38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3" name="Google Shape;83;p15"/>
          <p:cNvCxnSpPr>
            <a:stCxn id="75" idx="2"/>
            <a:endCxn id="77" idx="0"/>
          </p:cNvCxnSpPr>
          <p:nvPr/>
        </p:nvCxnSpPr>
        <p:spPr>
          <a:xfrm flipH="1">
            <a:off x="3471325" y="3213225"/>
            <a:ext cx="1504500" cy="360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4" name="Google Shape;84;p15"/>
          <p:cNvCxnSpPr>
            <a:stCxn id="75" idx="2"/>
            <a:endCxn id="78" idx="0"/>
          </p:cNvCxnSpPr>
          <p:nvPr/>
        </p:nvCxnSpPr>
        <p:spPr>
          <a:xfrm>
            <a:off x="4975825" y="3213225"/>
            <a:ext cx="1347300" cy="38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5" name="Google Shape;85;p15"/>
          <p:cNvSpPr txBox="1"/>
          <p:nvPr/>
        </p:nvSpPr>
        <p:spPr>
          <a:xfrm>
            <a:off x="0" y="4712400"/>
            <a:ext cx="274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latin typeface="Average"/>
                <a:ea typeface="Average"/>
                <a:cs typeface="Average"/>
                <a:sym typeface="Average"/>
              </a:rPr>
              <a:t>CATEDRAL DE SANTIAGO</a:t>
            </a:r>
            <a:endParaRPr b="1" sz="16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PATRIMONIO NATURAL</a:t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500" y="2724575"/>
            <a:ext cx="2620502" cy="2418925"/>
          </a:xfrm>
          <a:prstGeom prst="rect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1462" y="2949512"/>
            <a:ext cx="3189075" cy="2130200"/>
          </a:xfrm>
          <a:prstGeom prst="rect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3" name="Google Shape;93;p16"/>
          <p:cNvSpPr txBox="1"/>
          <p:nvPr/>
        </p:nvSpPr>
        <p:spPr>
          <a:xfrm>
            <a:off x="3071450" y="4743300"/>
            <a:ext cx="1982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latin typeface="Average"/>
                <a:ea typeface="Average"/>
                <a:cs typeface="Average"/>
                <a:sym typeface="Average"/>
              </a:rPr>
              <a:t>SALAR SURIRE</a:t>
            </a:r>
            <a:endParaRPr b="1" sz="15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748400" y="4743300"/>
            <a:ext cx="1982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latin typeface="Average"/>
                <a:ea typeface="Average"/>
                <a:cs typeface="Average"/>
                <a:sym typeface="Average"/>
              </a:rPr>
              <a:t>TORRES DEL PAINE</a:t>
            </a:r>
            <a:endParaRPr b="1" sz="15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PATRIMONIO CULTURAL TANGIBLE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4100" y="2397175"/>
            <a:ext cx="3799050" cy="1994500"/>
          </a:xfrm>
          <a:prstGeom prst="rect">
            <a:avLst/>
          </a:prstGeom>
          <a:noFill/>
          <a:ln cap="flat" cmpd="sng" w="152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" name="Google Shape;101;p17"/>
          <p:cNvSpPr txBox="1"/>
          <p:nvPr/>
        </p:nvSpPr>
        <p:spPr>
          <a:xfrm>
            <a:off x="0" y="4743300"/>
            <a:ext cx="3607500" cy="40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Average"/>
                <a:ea typeface="Average"/>
                <a:cs typeface="Average"/>
                <a:sym typeface="Average"/>
              </a:rPr>
              <a:t>MUSEO A CIELO ABIERTO, SAN MIGUEL</a:t>
            </a:r>
            <a:endParaRPr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7076450" y="4250525"/>
            <a:ext cx="194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verage"/>
                <a:ea typeface="Average"/>
                <a:cs typeface="Average"/>
                <a:sym typeface="Average"/>
              </a:rPr>
              <a:t>PALAFITOS, CHILOÉ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PATRIMONIO CULTURAL INTANGIBLE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5850" y="2630537"/>
            <a:ext cx="4348150" cy="2445834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" name="Google Shape;109;p18"/>
          <p:cNvSpPr txBox="1"/>
          <p:nvPr/>
        </p:nvSpPr>
        <p:spPr>
          <a:xfrm>
            <a:off x="0" y="4660875"/>
            <a:ext cx="242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latin typeface="Average"/>
                <a:ea typeface="Average"/>
                <a:cs typeface="Average"/>
                <a:sym typeface="Average"/>
              </a:rPr>
              <a:t>RAPA NUI</a:t>
            </a:r>
            <a:endParaRPr b="1" sz="15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7572375" y="4668525"/>
            <a:ext cx="16608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verage"/>
                <a:ea typeface="Average"/>
                <a:cs typeface="Average"/>
                <a:sym typeface="Average"/>
              </a:rPr>
              <a:t>CHINCHINEROS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2865600" y="445025"/>
            <a:ext cx="341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NIVELES DE PATRIMONIO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11700" y="1152475"/>
            <a:ext cx="1746300" cy="5727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200">
                <a:solidFill>
                  <a:srgbClr val="000000"/>
                </a:solidFill>
              </a:rPr>
              <a:t>FAMILIAR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2616150" y="1152475"/>
            <a:ext cx="1746300" cy="5727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200">
                <a:solidFill>
                  <a:srgbClr val="000000"/>
                </a:solidFill>
              </a:rPr>
              <a:t>LOCAL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4890188" y="1152475"/>
            <a:ext cx="1746300" cy="5727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200">
                <a:solidFill>
                  <a:srgbClr val="000000"/>
                </a:solidFill>
              </a:rPr>
              <a:t>NACIONAL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7164225" y="1152475"/>
            <a:ext cx="1746300" cy="5727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200">
                <a:solidFill>
                  <a:srgbClr val="000000"/>
                </a:solidFill>
              </a:rPr>
              <a:t>MUNDIAL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300050" y="2128850"/>
            <a:ext cx="1746300" cy="44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latin typeface="Average"/>
                <a:ea typeface="Average"/>
                <a:cs typeface="Average"/>
                <a:sym typeface="Average"/>
              </a:rPr>
              <a:t>FOTOGRAFÍAS</a:t>
            </a:r>
            <a:endParaRPr b="1" sz="17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311700" y="2867025"/>
            <a:ext cx="1746300" cy="47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latin typeface="Average"/>
                <a:ea typeface="Average"/>
                <a:cs typeface="Average"/>
                <a:sym typeface="Average"/>
              </a:rPr>
              <a:t>COMIDA</a:t>
            </a:r>
            <a:endParaRPr b="1" sz="19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311700" y="3605200"/>
            <a:ext cx="1746300" cy="44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latin typeface="Average"/>
                <a:ea typeface="Average"/>
                <a:cs typeface="Average"/>
                <a:sym typeface="Average"/>
              </a:rPr>
              <a:t>TRADICIONES</a:t>
            </a:r>
            <a:endParaRPr b="1" sz="17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2616150" y="2128850"/>
            <a:ext cx="1746300" cy="47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latin typeface="Average"/>
                <a:ea typeface="Average"/>
                <a:cs typeface="Average"/>
                <a:sym typeface="Average"/>
              </a:rPr>
              <a:t>BARRIO</a:t>
            </a:r>
            <a:endParaRPr b="1" sz="19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2616150" y="2867025"/>
            <a:ext cx="1746300" cy="47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latin typeface="Average"/>
                <a:ea typeface="Average"/>
                <a:cs typeface="Average"/>
                <a:sym typeface="Average"/>
              </a:rPr>
              <a:t>MURAL</a:t>
            </a:r>
            <a:endParaRPr b="1" sz="19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2616150" y="3605200"/>
            <a:ext cx="1746300" cy="47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latin typeface="Average"/>
                <a:ea typeface="Average"/>
                <a:cs typeface="Average"/>
                <a:sym typeface="Average"/>
              </a:rPr>
              <a:t>SITIO</a:t>
            </a:r>
            <a:endParaRPr b="1" sz="19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4932250" y="2128850"/>
            <a:ext cx="1746300" cy="44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latin typeface="Average"/>
                <a:ea typeface="Average"/>
                <a:cs typeface="Average"/>
                <a:sym typeface="Average"/>
              </a:rPr>
              <a:t>MONUMENTO</a:t>
            </a:r>
            <a:endParaRPr b="1" sz="17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4920600" y="2867025"/>
            <a:ext cx="1746300" cy="47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latin typeface="Average"/>
                <a:ea typeface="Average"/>
                <a:cs typeface="Average"/>
                <a:sym typeface="Average"/>
              </a:rPr>
              <a:t>RITO</a:t>
            </a:r>
            <a:endParaRPr b="1" sz="19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4920600" y="3589900"/>
            <a:ext cx="1746300" cy="47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latin typeface="Average"/>
                <a:ea typeface="Average"/>
                <a:cs typeface="Average"/>
                <a:sym typeface="Average"/>
              </a:rPr>
              <a:t>BAILE</a:t>
            </a:r>
            <a:endParaRPr b="1" sz="19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7164225" y="2128850"/>
            <a:ext cx="1746300" cy="415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latin typeface="Average"/>
                <a:ea typeface="Average"/>
                <a:cs typeface="Average"/>
                <a:sym typeface="Average"/>
              </a:rPr>
              <a:t>MACHU PICCHU</a:t>
            </a:r>
            <a:endParaRPr b="1" sz="15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7164225" y="2867025"/>
            <a:ext cx="1746300" cy="415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latin typeface="Average"/>
                <a:ea typeface="Average"/>
                <a:cs typeface="Average"/>
                <a:sym typeface="Average"/>
              </a:rPr>
              <a:t>PALMYRA</a:t>
            </a:r>
            <a:endParaRPr b="1" sz="15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7164225" y="3605200"/>
            <a:ext cx="1746300" cy="415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latin typeface="Average"/>
                <a:ea typeface="Average"/>
                <a:cs typeface="Average"/>
                <a:sym typeface="Average"/>
              </a:rPr>
              <a:t>PIRÁMIDES</a:t>
            </a:r>
            <a:endParaRPr b="1" sz="15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¿DÓNDE PUEDO VER TODO EL PATRIMONIO NACIONAL Y MUNDIAL?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2484450" y="3585675"/>
            <a:ext cx="6567000" cy="1437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210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30"/>
              <a:buChar char="●"/>
            </a:pPr>
            <a:r>
              <a:rPr lang="es" sz="1629">
                <a:solidFill>
                  <a:schemeClr val="lt1"/>
                </a:solidFill>
              </a:rPr>
              <a:t>Patrimonio mundial: </a:t>
            </a:r>
            <a:r>
              <a:rPr lang="es" sz="1629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http://whc.unesco.org/en/list/</a:t>
            </a:r>
            <a:endParaRPr sz="1629">
              <a:solidFill>
                <a:schemeClr val="lt1"/>
              </a:solidFill>
            </a:endParaRPr>
          </a:p>
          <a:p>
            <a:pPr indent="-33210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30"/>
              <a:buChar char="●"/>
            </a:pPr>
            <a:r>
              <a:rPr lang="es" sz="1629">
                <a:solidFill>
                  <a:schemeClr val="lt1"/>
                </a:solidFill>
              </a:rPr>
              <a:t>Patrimonio nacional: </a:t>
            </a:r>
            <a:r>
              <a:rPr lang="es" sz="1629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http://patrimonio.bienes.cl/</a:t>
            </a:r>
            <a:endParaRPr sz="1629">
              <a:solidFill>
                <a:schemeClr val="lt1"/>
              </a:solidFill>
            </a:endParaRPr>
          </a:p>
          <a:p>
            <a:pPr indent="-33210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30"/>
              <a:buChar char="●"/>
            </a:pPr>
            <a:r>
              <a:rPr lang="es" sz="1629">
                <a:solidFill>
                  <a:schemeClr val="lt1"/>
                </a:solidFill>
              </a:rPr>
              <a:t>Rutas patrimoniales: </a:t>
            </a:r>
            <a:r>
              <a:rPr lang="es" sz="1629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https://rutas.bienes.cl/</a:t>
            </a:r>
            <a:r>
              <a:rPr lang="es" sz="1629">
                <a:solidFill>
                  <a:schemeClr val="lt1"/>
                </a:solidFill>
              </a:rPr>
              <a:t> </a:t>
            </a:r>
            <a:r>
              <a:rPr lang="es" sz="1629">
                <a:solidFill>
                  <a:schemeClr val="lt1"/>
                </a:solidFill>
              </a:rPr>
              <a:t> </a:t>
            </a:r>
            <a:endParaRPr sz="1629">
              <a:solidFill>
                <a:schemeClr val="lt1"/>
              </a:solidFill>
            </a:endParaRPr>
          </a:p>
          <a:p>
            <a:pPr indent="-33210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30"/>
              <a:buChar char="●"/>
            </a:pPr>
            <a:r>
              <a:rPr lang="es" sz="1629">
                <a:solidFill>
                  <a:schemeClr val="lt1"/>
                </a:solidFill>
              </a:rPr>
              <a:t>Mapa con todo el patrimonio de la región Metropolitana: </a:t>
            </a:r>
            <a:r>
              <a:rPr lang="es" sz="1629" u="sng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https://www.cultura.gob.cl/wp-content/uploads/2012/05/mapa-rm.pdf</a:t>
            </a:r>
            <a:r>
              <a:rPr lang="es" sz="1629">
                <a:solidFill>
                  <a:schemeClr val="lt1"/>
                </a:solidFill>
              </a:rPr>
              <a:t> </a:t>
            </a:r>
            <a:endParaRPr sz="1629">
              <a:solidFill>
                <a:schemeClr val="lt1"/>
              </a:solidFill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0" y="4312200"/>
            <a:ext cx="2250300" cy="8313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verage"/>
                <a:ea typeface="Average"/>
                <a:cs typeface="Average"/>
                <a:sym typeface="Average"/>
              </a:rPr>
              <a:t>EL PRIMER GOL DEL PUEBLO CHILENO, R. MATTA (LA GRANJA)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